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316" r:id="rId5"/>
    <p:sldId id="318" r:id="rId6"/>
    <p:sldId id="307" r:id="rId7"/>
    <p:sldId id="294" r:id="rId8"/>
    <p:sldId id="319" r:id="rId9"/>
    <p:sldId id="308" r:id="rId10"/>
    <p:sldId id="299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38C"/>
    <a:srgbClr val="61DDD1"/>
    <a:srgbClr val="04C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75" autoAdjust="0"/>
  </p:normalViewPr>
  <p:slideViewPr>
    <p:cSldViewPr>
      <p:cViewPr>
        <p:scale>
          <a:sx n="75" d="100"/>
          <a:sy n="75" d="100"/>
        </p:scale>
        <p:origin x="-93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9DC6-F321-4E8B-AEAE-081242112D8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84AC-C71D-483E-9A73-297DFDF39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0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901FE-4AEA-418C-827E-D760175B8B26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8A1C-0E28-4586-A423-5F2609A7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8A1C-0E28-4586-A423-5F2609A7AD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6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F7A47C2-B94C-412A-BFF5-C4CE0EB2D93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041648"/>
            <a:ext cx="7342584" cy="43315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latin typeface="Cambria" panose="02040503050406030204" pitchFamily="18" charset="0"/>
              </a:rPr>
              <a:t>ИЗ ЧЕГО СКЛАДЫВАЮТСЯ ПРЕИМУЩЕСТВА РОССИЙСКИХ КОНЦЕНТРАТОРОВ </a:t>
            </a:r>
            <a:r>
              <a:rPr lang="ru-RU" sz="4000" b="1" dirty="0" smtClean="0">
                <a:effectLst/>
                <a:latin typeface="Cambria" panose="02040503050406030204" pitchFamily="18" charset="0"/>
              </a:rPr>
              <a:t>«ИТОМАК».</a:t>
            </a:r>
            <a:endParaRPr lang="ru-RU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907976" y="620689"/>
            <a:ext cx="7480448" cy="510209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</a:rPr>
              <a:t>Экология</a:t>
            </a:r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0972" y="1333031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657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Для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Госкорпорации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Росатом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разработана система очистки грунтов от ртути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 Сдана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в эксплуатацию опытная установка по отработке технологии демеркуризации техногенных отходов и грунтов, относящихся к первому классу опасности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  </a:t>
            </a:r>
            <a:r>
              <a:rPr lang="ru-RU" sz="2000" dirty="0" err="1" smtClean="0">
                <a:solidFill>
                  <a:srgbClr val="61DDD1"/>
                </a:solidFill>
                <a:latin typeface="Corbel" panose="020B0503020204020204" pitchFamily="34" charset="0"/>
              </a:rPr>
              <a:t>Полученые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  результаты подтвердили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возможность дезактивации ртутьсодержащих отходов и грунтов. </a:t>
            </a:r>
          </a:p>
          <a:p>
            <a:pPr algn="just">
              <a:tabLst>
                <a:tab pos="53657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Разрабатываемая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технология позволит извлекать металлическую ртуть и получать химически обезвреженные техногенные отходы/грунты 4 класса опасности.</a:t>
            </a:r>
          </a:p>
          <a:p>
            <a:pPr algn="just">
              <a:tabLst>
                <a:tab pos="53657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Специально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разработанный специалистами ЗАО «ИТОМАК» для этой установки центробежный концентратор показал высокую эффективность извлечения металлической ртути из техногенных отходов и грунтов</a:t>
            </a:r>
          </a:p>
          <a:p>
            <a:pPr algn="just">
              <a:tabLst>
                <a:tab pos="53657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Данная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технология особенно востребована в странах, которые сильно пострадали от варварской добычи золота с использованием ртути (Перу, Танзания, Судан).</a:t>
            </a:r>
          </a:p>
        </p:txBody>
      </p:sp>
    </p:spTree>
    <p:extLst>
      <p:ext uri="{BB962C8B-B14F-4D97-AF65-F5344CB8AC3E}">
        <p14:creationId xmlns:p14="http://schemas.microsoft.com/office/powerpoint/2010/main" val="317640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1580" y="2060848"/>
            <a:ext cx="7560840" cy="356439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Оборудование ЗАО «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ИТОМАК» за многие годы эксплуатации доказало свою экономическую эффективность и техническую надежность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36576" indent="0" algn="ctr">
              <a:buNone/>
            </a:pPr>
            <a:endParaRPr lang="ru-RU" sz="3200" b="1" dirty="0">
              <a:latin typeface="Cambria" panose="02040503050406030204" pitchFamily="18" charset="0"/>
            </a:endParaRPr>
          </a:p>
          <a:p>
            <a:pPr marL="36576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7"/>
          <p:cNvSpPr txBox="1">
            <a:spLocks/>
          </p:cNvSpPr>
          <p:nvPr/>
        </p:nvSpPr>
        <p:spPr>
          <a:xfrm>
            <a:off x="539552" y="949372"/>
            <a:ext cx="4536504" cy="5359950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ru-RU" sz="1800" b="1" dirty="0"/>
          </a:p>
        </p:txBody>
      </p:sp>
      <p:pic>
        <p:nvPicPr>
          <p:cNvPr id="1026" name="Picture 2" descr="Концентратор ИТОМАК-КГ-30 (Кипр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2180435"/>
            <a:ext cx="2781745" cy="20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679" y="4413430"/>
            <a:ext cx="2586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Концентратор ИТОМАК-КГ-30 (</a:t>
            </a:r>
            <a:r>
              <a:rPr lang="ru-RU" sz="1600" dirty="0">
                <a:latin typeface="Cambria" panose="02040503050406030204" pitchFamily="18" charset="0"/>
              </a:rPr>
              <a:t>Кипр)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48680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Центробежные концентраторы ИТОМАК выпускаются с 1994 года. Сегодня, концентраторы ИТОМАК можно встретить в 45 стран( каждый 4 аппарат идет на экспорт).</a:t>
            </a:r>
          </a:p>
          <a:p>
            <a:pPr algn="ctr"/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Концентраторы изготавливаются на производственных площадках предприятий и заводов высокого технологического уровня авиационной и космической отрасли.</a:t>
            </a:r>
          </a:p>
          <a:p>
            <a:pPr algn="ctr"/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Предприятие имеет  конструкторское бюро, технологический отдел, собственную исследовательскую лабораторию с современным уникальным оборудованием.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2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7"/>
          <p:cNvSpPr txBox="1">
            <a:spLocks/>
          </p:cNvSpPr>
          <p:nvPr/>
        </p:nvSpPr>
        <p:spPr>
          <a:xfrm>
            <a:off x="4211960" y="1424412"/>
            <a:ext cx="4392488" cy="4104456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ru-RU" sz="1800" dirty="0"/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39552" y="620690"/>
            <a:ext cx="4536504" cy="5256584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ru-RU" sz="1800" b="1" dirty="0" smtClean="0"/>
          </a:p>
          <a:p>
            <a:pPr marL="36576" indent="0">
              <a:buNone/>
            </a:pPr>
            <a:endParaRPr lang="ru-RU" sz="1800" dirty="0"/>
          </a:p>
          <a:p>
            <a:pPr marL="36576" indent="0">
              <a:buNone/>
            </a:pPr>
            <a:endParaRPr lang="ru-RU" sz="1800" b="1" dirty="0"/>
          </a:p>
        </p:txBody>
      </p:sp>
      <p:pic>
        <p:nvPicPr>
          <p:cNvPr id="6" name="Picture 3" descr="Работа на концентраторе ИТОМАК - КГ-0,3 (Аляска)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2722"/>
            <a:ext cx="2877249" cy="2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50895" y="6021288"/>
            <a:ext cx="2615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Работа на концентраторе ИТОМАК - КГ-0,3 (Аляска)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115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Концентраторы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используют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:</a:t>
            </a:r>
          </a:p>
          <a:p>
            <a:pPr>
              <a:tabLst>
                <a:tab pos="542925" algn="l"/>
              </a:tabLst>
            </a:pPr>
            <a:endParaRPr lang="ru-RU" sz="2000" dirty="0">
              <a:solidFill>
                <a:srgbClr val="61DDD1"/>
              </a:solidFill>
              <a:latin typeface="Corbel" panose="020B0503020204020204" pitchFamily="34" charset="0"/>
              <a:cs typeface="Courier New" panose="02070309020205020404" pitchFamily="49" charset="0"/>
            </a:endParaRPr>
          </a:p>
          <a:p>
            <a:pPr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1. Для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извлечения свободного золота из циркулирующих продуктов ОФ.</a:t>
            </a:r>
          </a:p>
          <a:p>
            <a:pPr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2. Как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первичный прибор для обогащения россыпей с мелким и пылевидным золотом.</a:t>
            </a:r>
          </a:p>
          <a:p>
            <a:pPr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3. Для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перечистки концентратов больших концентраторов, шлюзов и отсадочных машин, хвостов концентрационных столов.</a:t>
            </a:r>
          </a:p>
        </p:txBody>
      </p:sp>
    </p:spTree>
    <p:extLst>
      <p:ext uri="{BB962C8B-B14F-4D97-AF65-F5344CB8AC3E}">
        <p14:creationId xmlns:p14="http://schemas.microsoft.com/office/powerpoint/2010/main" val="397807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7"/>
          <p:cNvSpPr txBox="1">
            <a:spLocks/>
          </p:cNvSpPr>
          <p:nvPr/>
        </p:nvSpPr>
        <p:spPr>
          <a:xfrm>
            <a:off x="4211960" y="1424412"/>
            <a:ext cx="4392488" cy="4104456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ru-RU" sz="1800" dirty="0"/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539552" y="620690"/>
            <a:ext cx="4536504" cy="5256584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ru-RU" sz="1800" b="1" dirty="0" smtClean="0"/>
          </a:p>
          <a:p>
            <a:pPr marL="36576" indent="0">
              <a:buNone/>
            </a:pPr>
            <a:endParaRPr lang="ru-RU" sz="1800" dirty="0"/>
          </a:p>
          <a:p>
            <a:pPr marL="36576" indent="0">
              <a:buNone/>
            </a:pP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7632" y="1476069"/>
            <a:ext cx="4968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В концентраторах ИТОМАК для разрыхления обогащаемого материала прижатого к стенке центробежном поле используется флюидизационная вода.</a:t>
            </a:r>
          </a:p>
          <a:p>
            <a:pPr algn="just">
              <a:tabLst>
                <a:tab pos="542925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Отличие концентраторов ИТОМАК от других аппаратов подобного типа, является </a:t>
            </a:r>
            <a:r>
              <a:rPr lang="ru-RU" sz="2000" b="1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горизонтальное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 или </a:t>
            </a:r>
            <a:r>
              <a:rPr lang="ru-RU" sz="2000" b="1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наклонное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 расположение ротора центрифуги (патент на изобретение №2196004). Это дает существенное преимущество, где помимо разрыхления водой, при таком положении оси, происходят дополнительные колебания материала, которые улучшают сегрегацию частиц по плотности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6" y="1424411"/>
            <a:ext cx="2745072" cy="32518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7564" y="4676267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Центробежный концентратор</a:t>
            </a:r>
          </a:p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ИТОМАК </a:t>
            </a:r>
            <a:r>
              <a:rPr lang="ru-RU" sz="1600" dirty="0">
                <a:latin typeface="Cambria" panose="02040503050406030204" pitchFamily="18" charset="0"/>
              </a:rPr>
              <a:t>- </a:t>
            </a:r>
            <a:r>
              <a:rPr lang="ru-RU" sz="1600" dirty="0" smtClean="0">
                <a:latin typeface="Cambria" panose="02040503050406030204" pitchFamily="18" charset="0"/>
              </a:rPr>
              <a:t>КН-1,0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7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89133"/>
              </p:ext>
            </p:extLst>
          </p:nvPr>
        </p:nvGraphicFramePr>
        <p:xfrm>
          <a:off x="722594" y="2348880"/>
          <a:ext cx="7698811" cy="4210818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761170"/>
                <a:gridCol w="1224136"/>
                <a:gridCol w="1296144"/>
                <a:gridCol w="792088"/>
                <a:gridCol w="1562690"/>
                <a:gridCol w="1062583"/>
              </a:tblGrid>
              <a:tr h="522762">
                <a:tc rowSpan="3">
                  <a:txBody>
                    <a:bodyPr/>
                    <a:lstStyle/>
                    <a:p>
                      <a:pPr marL="440055" marR="4305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</a:t>
                      </a:r>
                      <a:r>
                        <a:rPr lang="ru-RU" sz="1400" spc="15" dirty="0" smtClean="0">
                          <a:effectLst/>
                        </a:rPr>
                        <a:t>и</a:t>
                      </a:r>
                      <a:r>
                        <a:rPr lang="ru-RU" sz="1400" dirty="0" smtClean="0">
                          <a:effectLst/>
                        </a:rPr>
                        <a:t>п</a:t>
                      </a:r>
                      <a:endParaRPr lang="ru-RU" sz="2800" dirty="0">
                        <a:effectLst/>
                      </a:endParaRPr>
                    </a:p>
                    <a:p>
                      <a:pPr marL="191135" marR="179705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</a:t>
                      </a:r>
                      <a:r>
                        <a:rPr lang="ru-RU" sz="1400" spc="-20" dirty="0" smtClean="0">
                          <a:effectLst/>
                        </a:rPr>
                        <a:t>о</a:t>
                      </a:r>
                      <a:r>
                        <a:rPr lang="ru-RU" sz="1400" dirty="0" smtClean="0">
                          <a:effectLst/>
                        </a:rPr>
                        <a:t>н</a:t>
                      </a:r>
                      <a:r>
                        <a:rPr lang="ru-RU" sz="1400" spc="30" dirty="0" smtClean="0">
                          <a:effectLst/>
                        </a:rPr>
                        <a:t>ц</a:t>
                      </a:r>
                      <a:r>
                        <a:rPr lang="ru-RU" sz="1400" dirty="0" smtClean="0">
                          <a:effectLst/>
                        </a:rPr>
                        <a:t>ент</a:t>
                      </a:r>
                      <a:r>
                        <a:rPr lang="ru-RU" sz="1400" spc="-45" dirty="0" smtClean="0">
                          <a:effectLst/>
                        </a:rPr>
                        <a:t>р</a:t>
                      </a:r>
                      <a:r>
                        <a:rPr lang="ru-RU" sz="1400" dirty="0" smtClean="0">
                          <a:effectLst/>
                        </a:rPr>
                        <a:t>а</a:t>
                      </a:r>
                      <a:r>
                        <a:rPr lang="ru-RU" sz="1400" spc="-5" dirty="0" smtClean="0">
                          <a:effectLst/>
                        </a:rPr>
                        <a:t>т</a:t>
                      </a:r>
                      <a:r>
                        <a:rPr lang="ru-RU" sz="1400" spc="-20" dirty="0" smtClean="0">
                          <a:effectLst/>
                        </a:rPr>
                        <a:t>о</a:t>
                      </a:r>
                      <a:r>
                        <a:rPr lang="ru-RU" sz="1400" spc="35" dirty="0" smtClean="0">
                          <a:effectLst/>
                        </a:rPr>
                        <a:t>р</a:t>
                      </a:r>
                      <a:r>
                        <a:rPr lang="ru-RU" sz="14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971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20" dirty="0" smtClean="0">
                          <a:effectLst/>
                        </a:rPr>
                        <a:t>П</a:t>
                      </a:r>
                      <a:r>
                        <a:rPr lang="ru-RU" sz="1400" b="0" spc="35" dirty="0" smtClean="0">
                          <a:effectLst/>
                        </a:rPr>
                        <a:t>р</a:t>
                      </a:r>
                      <a:r>
                        <a:rPr lang="ru-RU" sz="1400" b="0" dirty="0" smtClean="0">
                          <a:effectLst/>
                        </a:rPr>
                        <a:t>оиз</a:t>
                      </a:r>
                      <a:r>
                        <a:rPr lang="ru-RU" sz="1400" b="0" spc="-15" dirty="0" smtClean="0">
                          <a:effectLst/>
                        </a:rPr>
                        <a:t>в</a:t>
                      </a:r>
                      <a:r>
                        <a:rPr lang="ru-RU" sz="1400" b="0" dirty="0" smtClean="0">
                          <a:effectLst/>
                        </a:rPr>
                        <a:t>о</a:t>
                      </a:r>
                      <a:r>
                        <a:rPr lang="ru-RU" sz="1400" b="0" spc="-40" dirty="0" smtClean="0">
                          <a:effectLst/>
                        </a:rPr>
                        <a:t>д</a:t>
                      </a:r>
                      <a:r>
                        <a:rPr lang="ru-RU" sz="1400" b="0" dirty="0" smtClean="0">
                          <a:effectLst/>
                        </a:rPr>
                        <a:t>ител</a:t>
                      </a:r>
                      <a:r>
                        <a:rPr lang="ru-RU" sz="1400" b="0" spc="-10" dirty="0" smtClean="0">
                          <a:effectLst/>
                        </a:rPr>
                        <a:t>ь</a:t>
                      </a:r>
                      <a:r>
                        <a:rPr lang="ru-RU" sz="1400" b="0" dirty="0" smtClean="0">
                          <a:effectLst/>
                        </a:rPr>
                        <a:t>н</a:t>
                      </a:r>
                      <a:r>
                        <a:rPr lang="ru-RU" sz="1400" b="0" spc="-15" dirty="0" smtClean="0">
                          <a:effectLst/>
                        </a:rPr>
                        <a:t>о</a:t>
                      </a:r>
                      <a:r>
                        <a:rPr lang="ru-RU" sz="1400" b="0" dirty="0" smtClean="0">
                          <a:effectLst/>
                        </a:rPr>
                        <a:t>сть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10820" marR="81915" indent="-9207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 smtClean="0">
                          <a:solidFill>
                            <a:schemeClr val="bg1"/>
                          </a:solidFill>
                          <a:effectLst/>
                        </a:rPr>
                        <a:t>Масса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400" spc="-30" dirty="0" smtClean="0">
                          <a:solidFill>
                            <a:schemeClr val="bg1"/>
                          </a:solidFill>
                          <a:effectLst/>
                        </a:rPr>
                        <a:t>кг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55245" indent="36830" algn="ctr">
                        <a:lnSpc>
                          <a:spcPct val="10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 smtClean="0">
                          <a:effectLst/>
                        </a:rPr>
                        <a:t>М</a:t>
                      </a:r>
                      <a:r>
                        <a:rPr lang="ru-RU" sz="1400" b="0" dirty="0" smtClean="0">
                          <a:effectLst/>
                        </a:rPr>
                        <a:t>а</a:t>
                      </a:r>
                      <a:r>
                        <a:rPr lang="ru-RU" sz="1400" b="0" spc="-30" dirty="0" smtClean="0">
                          <a:effectLst/>
                        </a:rPr>
                        <a:t>к</a:t>
                      </a:r>
                      <a:r>
                        <a:rPr lang="ru-RU" sz="1400" b="0" dirty="0" smtClean="0">
                          <a:effectLst/>
                        </a:rPr>
                        <a:t>си</a:t>
                      </a:r>
                      <a:r>
                        <a:rPr lang="ru-RU" sz="1400" b="0" spc="30" dirty="0" smtClean="0">
                          <a:effectLst/>
                        </a:rPr>
                        <a:t>м</a:t>
                      </a:r>
                      <a:r>
                        <a:rPr lang="ru-RU" sz="1400" b="0" dirty="0" smtClean="0">
                          <a:effectLst/>
                        </a:rPr>
                        <a:t>альная</a:t>
                      </a:r>
                      <a:r>
                        <a:rPr lang="ru-RU" sz="1400" b="0" spc="95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к</a:t>
                      </a:r>
                      <a:r>
                        <a:rPr lang="ru-RU" sz="1400" b="0" spc="-40" dirty="0" smtClean="0">
                          <a:effectLst/>
                        </a:rPr>
                        <a:t>р</a:t>
                      </a:r>
                      <a:r>
                        <a:rPr lang="ru-RU" sz="1400" b="0" dirty="0" smtClean="0">
                          <a:effectLst/>
                        </a:rPr>
                        <a:t>у</a:t>
                      </a:r>
                      <a:r>
                        <a:rPr lang="ru-RU" sz="1400" b="0" spc="20" dirty="0" smtClean="0">
                          <a:effectLst/>
                        </a:rPr>
                        <a:t>п</a:t>
                      </a:r>
                      <a:r>
                        <a:rPr lang="ru-RU" sz="1400" b="0" dirty="0" smtClean="0">
                          <a:effectLst/>
                        </a:rPr>
                        <a:t>н</a:t>
                      </a:r>
                      <a:r>
                        <a:rPr lang="ru-RU" sz="1400" b="0" spc="-20" dirty="0" smtClean="0">
                          <a:effectLst/>
                        </a:rPr>
                        <a:t>о</a:t>
                      </a:r>
                      <a:r>
                        <a:rPr lang="ru-RU" sz="1400" b="0" dirty="0" smtClean="0">
                          <a:effectLst/>
                        </a:rPr>
                        <a:t>сть </a:t>
                      </a:r>
                      <a:r>
                        <a:rPr lang="ru-RU" sz="1400" b="0" spc="25" dirty="0" smtClean="0">
                          <a:effectLst/>
                        </a:rPr>
                        <a:t>п</a:t>
                      </a:r>
                      <a:r>
                        <a:rPr lang="ru-RU" sz="1400" b="0" spc="-20" dirty="0" smtClean="0">
                          <a:effectLst/>
                        </a:rPr>
                        <a:t>о</a:t>
                      </a:r>
                      <a:r>
                        <a:rPr lang="ru-RU" sz="1400" b="0" spc="30" dirty="0" smtClean="0">
                          <a:effectLst/>
                        </a:rPr>
                        <a:t>д</a:t>
                      </a:r>
                      <a:r>
                        <a:rPr lang="ru-RU" sz="1400" b="0" dirty="0" smtClean="0">
                          <a:effectLst/>
                        </a:rPr>
                        <a:t>ава</a:t>
                      </a:r>
                      <a:r>
                        <a:rPr lang="ru-RU" sz="1400" b="0" spc="20" dirty="0" smtClean="0">
                          <a:effectLst/>
                        </a:rPr>
                        <a:t>ем</a:t>
                      </a:r>
                      <a:r>
                        <a:rPr lang="ru-RU" sz="1400" b="0" spc="-20" dirty="0" smtClean="0">
                          <a:effectLst/>
                        </a:rPr>
                        <a:t>о</a:t>
                      </a:r>
                      <a:r>
                        <a:rPr lang="ru-RU" sz="1400" b="0" dirty="0" smtClean="0">
                          <a:effectLst/>
                        </a:rPr>
                        <a:t>го</a:t>
                      </a:r>
                      <a:r>
                        <a:rPr lang="ru-RU" sz="1400" b="0" spc="50" dirty="0" smtClean="0">
                          <a:effectLst/>
                        </a:rPr>
                        <a:t> </a:t>
                      </a:r>
                      <a:r>
                        <a:rPr lang="ru-RU" sz="1400" b="0" spc="20" dirty="0" smtClean="0">
                          <a:effectLst/>
                        </a:rPr>
                        <a:t>м</a:t>
                      </a:r>
                      <a:r>
                        <a:rPr lang="ru-RU" sz="1400" b="0" dirty="0" smtClean="0">
                          <a:effectLst/>
                        </a:rPr>
                        <a:t>ат</a:t>
                      </a:r>
                      <a:r>
                        <a:rPr lang="ru-RU" sz="1400" b="0" spc="10" dirty="0" smtClean="0">
                          <a:effectLst/>
                        </a:rPr>
                        <a:t>е</a:t>
                      </a:r>
                      <a:r>
                        <a:rPr lang="ru-RU" sz="1400" b="0" spc="35" dirty="0" smtClean="0">
                          <a:effectLst/>
                        </a:rPr>
                        <a:t>р</a:t>
                      </a:r>
                      <a:r>
                        <a:rPr lang="ru-RU" sz="1400" b="0" dirty="0" smtClean="0">
                          <a:effectLst/>
                        </a:rPr>
                        <a:t>и</a:t>
                      </a:r>
                      <a:r>
                        <a:rPr lang="ru-RU" sz="1400" b="0" spc="15" dirty="0" smtClean="0">
                          <a:effectLst/>
                        </a:rPr>
                        <a:t>а</a:t>
                      </a:r>
                      <a:r>
                        <a:rPr lang="ru-RU" sz="1400" b="0" spc="30" dirty="0" smtClean="0">
                          <a:effectLst/>
                        </a:rPr>
                        <a:t>л</a:t>
                      </a:r>
                      <a:r>
                        <a:rPr lang="ru-RU" sz="1400" b="0" dirty="0" smtClean="0">
                          <a:effectLst/>
                        </a:rPr>
                        <a:t>а,</a:t>
                      </a:r>
                      <a:r>
                        <a:rPr lang="ru-RU" sz="1400" b="0" spc="105" dirty="0" smtClean="0">
                          <a:effectLst/>
                        </a:rPr>
                        <a:t> </a:t>
                      </a:r>
                      <a:r>
                        <a:rPr lang="ru-RU" sz="1400" b="0" spc="15" dirty="0">
                          <a:effectLst/>
                        </a:rPr>
                        <a:t>м</a:t>
                      </a:r>
                      <a:r>
                        <a:rPr lang="ru-RU" sz="1400" b="0" dirty="0">
                          <a:effectLst/>
                        </a:rPr>
                        <a:t>м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93370" marR="61595" indent="-202565" algn="ctr">
                        <a:lnSpc>
                          <a:spcPct val="10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r>
                        <a:rPr lang="ru-RU" sz="1400" spc="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r>
                        <a:rPr lang="ru-RU" sz="1400" spc="-15" dirty="0" smtClean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ер</a:t>
                      </a:r>
                      <a:r>
                        <a:rPr lang="ru-RU" sz="1400" spc="30" dirty="0" smtClean="0">
                          <a:solidFill>
                            <a:schemeClr val="bg1"/>
                          </a:solidFill>
                          <a:effectLst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chemeClr val="bg1"/>
                          </a:solidFill>
                          <a:effectLst/>
                        </a:rPr>
                        <a:t>о</a:t>
                      </a:r>
                      <a:r>
                        <a:rPr lang="ru-RU" sz="1400" spc="20" dirty="0" smtClean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у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, т/ч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9710" marR="62865" indent="-128905" algn="ctr">
                        <a:lnSpc>
                          <a:spcPct val="104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spc="25" dirty="0" smtClean="0">
                          <a:solidFill>
                            <a:schemeClr val="bg1"/>
                          </a:solidFill>
                          <a:effectLst/>
                        </a:rPr>
                        <a:t>по пульпе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spc="20" dirty="0">
                          <a:solidFill>
                            <a:schemeClr val="bg1"/>
                          </a:solidFill>
                          <a:effectLst/>
                        </a:rPr>
                        <a:t>м</a:t>
                      </a:r>
                      <a:r>
                        <a:rPr lang="en-US" sz="1100" spc="1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/ч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93370" marR="61595" indent="-202565" algn="ctr">
                        <a:lnSpc>
                          <a:spcPct val="10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19710" marR="62865" indent="-128905" algn="ctr">
                        <a:lnSpc>
                          <a:spcPct val="104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732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spc="30" dirty="0" smtClean="0">
                          <a:solidFill>
                            <a:schemeClr val="bg1"/>
                          </a:solidFill>
                          <a:effectLst/>
                        </a:rPr>
                        <a:t>для руды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75" dirty="0" smtClean="0">
                          <a:effectLst/>
                        </a:rPr>
                        <a:t>Для песков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4450" algn="l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>
                          <a:effectLst/>
                        </a:rPr>
                        <a:t>К</a:t>
                      </a:r>
                      <a:r>
                        <a:rPr lang="en-US" sz="1400" b="0" spc="10" dirty="0">
                          <a:effectLst/>
                        </a:rPr>
                        <a:t>Н</a:t>
                      </a:r>
                      <a:r>
                        <a:rPr lang="en-US" sz="1400" b="0" spc="-25" dirty="0">
                          <a:effectLst/>
                        </a:rPr>
                        <a:t>-</a:t>
                      </a:r>
                      <a:r>
                        <a:rPr lang="en-US" sz="1400" b="0" spc="35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,1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83210" marR="27432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,1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855" marR="21907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1610" marR="16446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20129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4450" algn="l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 smtClean="0">
                          <a:effectLst/>
                        </a:rPr>
                        <a:t>К</a:t>
                      </a:r>
                      <a:r>
                        <a:rPr lang="ru-RU" sz="1400" b="0" spc="35" dirty="0" smtClean="0">
                          <a:effectLst/>
                        </a:rPr>
                        <a:t>Г</a:t>
                      </a:r>
                      <a:r>
                        <a:rPr lang="en-US" sz="1400" b="0" spc="-25" dirty="0" smtClean="0">
                          <a:effectLst/>
                        </a:rPr>
                        <a:t>-</a:t>
                      </a:r>
                      <a:r>
                        <a:rPr lang="en-US" sz="1400" b="0" spc="35" dirty="0" smtClean="0">
                          <a:effectLst/>
                        </a:rPr>
                        <a:t>0</a:t>
                      </a:r>
                      <a:r>
                        <a:rPr lang="en-US" sz="1400" b="0" dirty="0" smtClean="0">
                          <a:effectLst/>
                        </a:rPr>
                        <a:t>,</a:t>
                      </a:r>
                      <a:r>
                        <a:rPr lang="ru-RU" sz="1400" b="0" dirty="0" smtClean="0">
                          <a:effectLst/>
                        </a:rPr>
                        <a:t>3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83210" marR="27432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855" marR="21907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1610" marR="16446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20129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22225" algn="l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ru-RU" sz="1400" b="0" dirty="0" smtClean="0">
                          <a:effectLst/>
                        </a:rPr>
                        <a:t> </a:t>
                      </a:r>
                      <a:r>
                        <a:rPr lang="en-US" sz="1400" b="0" spc="35" dirty="0" smtClean="0">
                          <a:effectLst/>
                        </a:rPr>
                        <a:t>К</a:t>
                      </a:r>
                      <a:r>
                        <a:rPr lang="en-US" sz="1400" b="0" spc="10" dirty="0" smtClean="0">
                          <a:effectLst/>
                        </a:rPr>
                        <a:t>Н</a:t>
                      </a:r>
                      <a:r>
                        <a:rPr lang="en-US" sz="1400" b="0" spc="-25" dirty="0" smtClean="0">
                          <a:effectLst/>
                        </a:rPr>
                        <a:t>-</a:t>
                      </a:r>
                      <a:r>
                        <a:rPr lang="en-US" sz="1400" b="0" spc="35" dirty="0" smtClean="0">
                          <a:effectLst/>
                        </a:rPr>
                        <a:t>1</a:t>
                      </a:r>
                      <a:r>
                        <a:rPr lang="en-US" sz="1400" b="0" dirty="0" smtClean="0">
                          <a:effectLst/>
                        </a:rPr>
                        <a:t>,0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83210" marR="27432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855" marR="21907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1610" marR="16446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17907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4450" algn="l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>
                          <a:effectLst/>
                        </a:rPr>
                        <a:t>К</a:t>
                      </a:r>
                      <a:r>
                        <a:rPr lang="en-US" sz="1400" b="0" dirty="0">
                          <a:effectLst/>
                        </a:rPr>
                        <a:t>Г</a:t>
                      </a:r>
                      <a:r>
                        <a:rPr lang="en-US" sz="1400" b="0" spc="-105" dirty="0">
                          <a:effectLst/>
                        </a:rPr>
                        <a:t> </a:t>
                      </a:r>
                      <a:r>
                        <a:rPr lang="en-US" sz="1400" b="0" spc="-20" dirty="0">
                          <a:effectLst/>
                        </a:rPr>
                        <a:t>-</a:t>
                      </a:r>
                      <a:r>
                        <a:rPr lang="en-US" sz="1400" b="0" spc="35" dirty="0">
                          <a:effectLst/>
                        </a:rPr>
                        <a:t>2</a:t>
                      </a:r>
                      <a:r>
                        <a:rPr lang="en-US" sz="1400" b="0" dirty="0">
                          <a:effectLst/>
                        </a:rPr>
                        <a:t>,0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83210" marR="27432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855" marR="21907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4305" marR="13716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201295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22225" algn="l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>
                          <a:effectLst/>
                        </a:rPr>
                        <a:t>К</a:t>
                      </a:r>
                      <a:r>
                        <a:rPr lang="en-US" sz="1400" b="0" dirty="0">
                          <a:effectLst/>
                        </a:rPr>
                        <a:t>Г</a:t>
                      </a:r>
                      <a:r>
                        <a:rPr lang="en-US" sz="1400" b="0" spc="-105" dirty="0">
                          <a:effectLst/>
                        </a:rPr>
                        <a:t> </a:t>
                      </a:r>
                      <a:r>
                        <a:rPr lang="en-US" sz="1400" b="0" spc="-20" dirty="0">
                          <a:effectLst/>
                        </a:rPr>
                        <a:t>-</a:t>
                      </a:r>
                      <a:r>
                        <a:rPr lang="en-US" sz="1400" b="0" spc="35" dirty="0">
                          <a:effectLst/>
                        </a:rPr>
                        <a:t>5</a:t>
                      </a:r>
                      <a:r>
                        <a:rPr lang="en-US" sz="1400" b="0" dirty="0">
                          <a:effectLst/>
                        </a:rPr>
                        <a:t>,0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83210" marR="27432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855" marR="21907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4305" marR="13716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17907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4450" algn="l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>
                          <a:effectLst/>
                        </a:rPr>
                        <a:t>К</a:t>
                      </a:r>
                      <a:r>
                        <a:rPr lang="en-US" sz="1400" b="0" dirty="0">
                          <a:effectLst/>
                        </a:rPr>
                        <a:t>Г</a:t>
                      </a:r>
                      <a:r>
                        <a:rPr lang="en-US" sz="1400" b="0" spc="-105" dirty="0">
                          <a:effectLst/>
                        </a:rPr>
                        <a:t> </a:t>
                      </a:r>
                      <a:r>
                        <a:rPr lang="en-US" sz="1400" b="0" spc="-20" dirty="0">
                          <a:effectLst/>
                        </a:rPr>
                        <a:t>-</a:t>
                      </a:r>
                      <a:r>
                        <a:rPr lang="en-US" sz="1400" b="0" spc="35" dirty="0">
                          <a:effectLst/>
                        </a:rPr>
                        <a:t>1</a:t>
                      </a:r>
                      <a:r>
                        <a:rPr lang="en-US" sz="1400" b="0" spc="-4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,</a:t>
                      </a:r>
                      <a:r>
                        <a:rPr lang="en-US" sz="1400" b="0" spc="-50" dirty="0">
                          <a:effectLst/>
                        </a:rPr>
                        <a:t> </a:t>
                      </a:r>
                      <a:r>
                        <a:rPr lang="en-US" sz="1400" b="0" dirty="0">
                          <a:effectLst/>
                        </a:rPr>
                        <a:t>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247015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9550" marR="19177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4305" marR="13716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201295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22225" algn="l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>
                          <a:effectLst/>
                        </a:rPr>
                        <a:t>К</a:t>
                      </a:r>
                      <a:r>
                        <a:rPr lang="en-US" sz="1400" b="0" dirty="0">
                          <a:effectLst/>
                        </a:rPr>
                        <a:t>Г</a:t>
                      </a:r>
                      <a:r>
                        <a:rPr lang="en-US" sz="1400" b="0" spc="-105" dirty="0">
                          <a:effectLst/>
                        </a:rPr>
                        <a:t> </a:t>
                      </a:r>
                      <a:r>
                        <a:rPr lang="en-US" sz="1400" b="0" spc="-10" dirty="0">
                          <a:effectLst/>
                        </a:rPr>
                        <a:t>М</a:t>
                      </a:r>
                      <a:r>
                        <a:rPr lang="en-US" sz="1400" b="0" spc="-20" dirty="0">
                          <a:effectLst/>
                        </a:rPr>
                        <a:t>-</a:t>
                      </a:r>
                      <a:r>
                        <a:rPr lang="en-US" sz="1400" b="0" spc="35" dirty="0">
                          <a:effectLst/>
                        </a:rPr>
                        <a:t>20</a:t>
                      </a:r>
                      <a:r>
                        <a:rPr lang="en-US" sz="1400" b="0" dirty="0">
                          <a:effectLst/>
                        </a:rPr>
                        <a:t>,0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24701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9550" marR="19177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400" b="0" spc="-4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4305" marR="13716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17907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4450" algn="l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en-US" sz="1400" b="0" spc="55" dirty="0" smtClean="0">
                          <a:effectLst/>
                        </a:rPr>
                        <a:t> </a:t>
                      </a:r>
                      <a:r>
                        <a:rPr lang="en-US" sz="1400" b="0" spc="35" dirty="0">
                          <a:effectLst/>
                        </a:rPr>
                        <a:t>К</a:t>
                      </a:r>
                      <a:r>
                        <a:rPr lang="en-US" sz="1400" b="0" dirty="0">
                          <a:effectLst/>
                        </a:rPr>
                        <a:t>Г</a:t>
                      </a:r>
                      <a:r>
                        <a:rPr lang="en-US" sz="1400" b="0" spc="-105" dirty="0">
                          <a:effectLst/>
                        </a:rPr>
                        <a:t> </a:t>
                      </a:r>
                      <a:r>
                        <a:rPr lang="en-US" sz="1400" b="0" spc="-10" dirty="0">
                          <a:effectLst/>
                        </a:rPr>
                        <a:t>М</a:t>
                      </a:r>
                      <a:r>
                        <a:rPr lang="en-US" sz="1400" b="0" spc="-20" dirty="0">
                          <a:effectLst/>
                        </a:rPr>
                        <a:t>-</a:t>
                      </a:r>
                      <a:r>
                        <a:rPr lang="en-US" sz="1400" b="0" spc="35" dirty="0">
                          <a:effectLst/>
                        </a:rPr>
                        <a:t>30</a:t>
                      </a:r>
                      <a:r>
                        <a:rPr lang="en-US" sz="1400" b="0" dirty="0">
                          <a:effectLst/>
                        </a:rPr>
                        <a:t>,0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24701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9550" marR="19177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400" b="0" spc="-4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4305" marR="137160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201295" algn="ctr">
                        <a:lnSpc>
                          <a:spcPts val="8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22225" algn="l">
                        <a:lnSpc>
                          <a:spcPts val="8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ИТ</a:t>
                      </a:r>
                      <a:r>
                        <a:rPr lang="en-US" sz="1400" b="0" spc="-40" dirty="0" smtClean="0">
                          <a:effectLst/>
                        </a:rPr>
                        <a:t>О</a:t>
                      </a:r>
                      <a:r>
                        <a:rPr lang="en-US" sz="1400" b="0" dirty="0" smtClean="0">
                          <a:effectLst/>
                        </a:rPr>
                        <a:t>М</a:t>
                      </a:r>
                      <a:r>
                        <a:rPr lang="en-US" sz="1400" b="0" spc="-15" dirty="0" smtClean="0">
                          <a:effectLst/>
                        </a:rPr>
                        <a:t>А</a:t>
                      </a:r>
                      <a:r>
                        <a:rPr lang="en-US" sz="1400" b="0" dirty="0" smtClean="0">
                          <a:effectLst/>
                        </a:rPr>
                        <a:t>К</a:t>
                      </a:r>
                      <a:r>
                        <a:rPr lang="ru-RU" sz="1400" b="0" spc="55" dirty="0" smtClean="0">
                          <a:effectLst/>
                        </a:rPr>
                        <a:t> </a:t>
                      </a:r>
                      <a:r>
                        <a:rPr lang="ru-RU" sz="1400" b="0" spc="35" dirty="0">
                          <a:effectLst/>
                        </a:rPr>
                        <a:t>К</a:t>
                      </a:r>
                      <a:r>
                        <a:rPr lang="ru-RU" sz="1400" b="0" dirty="0">
                          <a:effectLst/>
                        </a:rPr>
                        <a:t>Г</a:t>
                      </a:r>
                      <a:r>
                        <a:rPr lang="ru-RU" sz="1400" b="0" spc="-105" dirty="0">
                          <a:effectLst/>
                        </a:rPr>
                        <a:t> </a:t>
                      </a:r>
                      <a:r>
                        <a:rPr lang="ru-RU" sz="1400" b="0" spc="-20" dirty="0">
                          <a:effectLst/>
                        </a:rPr>
                        <a:t>-</a:t>
                      </a:r>
                      <a:r>
                        <a:rPr lang="ru-RU" sz="1400" b="0" spc="35" dirty="0" smtClean="0">
                          <a:effectLst/>
                        </a:rPr>
                        <a:t>4</a:t>
                      </a:r>
                      <a:r>
                        <a:rPr lang="ru-RU" sz="1400" b="0" spc="-40" dirty="0" smtClean="0">
                          <a:effectLst/>
                        </a:rPr>
                        <a:t>0</a:t>
                      </a:r>
                      <a:r>
                        <a:rPr lang="ru-RU" sz="1400" b="0" dirty="0" smtClean="0">
                          <a:effectLst/>
                        </a:rPr>
                        <a:t>,</a:t>
                      </a:r>
                      <a:r>
                        <a:rPr lang="ru-RU" sz="1400" b="0" spc="-40" dirty="0" smtClean="0">
                          <a:effectLst/>
                        </a:rPr>
                        <a:t>0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247015" algn="ctr">
                        <a:lnSpc>
                          <a:spcPts val="8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9550" marR="191770" algn="ctr">
                        <a:lnSpc>
                          <a:spcPts val="8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ts val="8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065" marR="255905" algn="ctr">
                        <a:lnSpc>
                          <a:spcPts val="8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3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8440" marR="179070" algn="ctr">
                        <a:lnSpc>
                          <a:spcPts val="8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9608" y="98072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Включает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более 11 типоразмеров, производительностью от 100 кг до 300 т/час по твердому. По рабочим характеристикам концентраторы  не отличаются от западных конкурентов, а по цене и стоимости обслуживания намного доступнее своих конкурентов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948" y="470519"/>
            <a:ext cx="7704856" cy="510209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>
                <a:latin typeface="Cambria" panose="02040503050406030204" pitchFamily="18" charset="0"/>
              </a:rPr>
              <a:t>Модельный </a:t>
            </a:r>
            <a:r>
              <a:rPr lang="ru-RU" sz="2800" b="1" dirty="0" smtClean="0">
                <a:latin typeface="Cambria" panose="02040503050406030204" pitchFamily="18" charset="0"/>
              </a:rPr>
              <a:t>ряд концентраторов</a:t>
            </a:r>
            <a:endParaRPr lang="ru-RU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9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55446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Концентраторы </a:t>
            </a:r>
            <a:r>
              <a:rPr lang="ru-RU" sz="2000" b="1" dirty="0">
                <a:solidFill>
                  <a:srgbClr val="61DDD1"/>
                </a:solidFill>
                <a:latin typeface="Corbel" panose="020B0503020204020204" pitchFamily="34" charset="0"/>
              </a:rPr>
              <a:t>ИТОМАК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выпускаются двух типов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: с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ручным или автоматическим управлением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</a:p>
          <a:p>
            <a:pPr algn="just">
              <a:tabLst>
                <a:tab pos="533400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Автоматическая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система управления сделана  на качественных электронных компонентах таких производителей как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Mitsubishi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,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Siemens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, </a:t>
            </a:r>
            <a:r>
              <a:rPr lang="en-US" sz="2000" dirty="0">
                <a:solidFill>
                  <a:srgbClr val="61DDD1"/>
                </a:solidFill>
                <a:latin typeface="Corbel" panose="020B0503020204020204" pitchFamily="34" charset="0"/>
              </a:rPr>
              <a:t>Omron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  <a:p>
            <a:pPr lvl="0"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Динамическая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балансировка роторов применяется более 10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лет.</a:t>
            </a:r>
          </a:p>
          <a:p>
            <a:pPr lvl="0" algn="just">
              <a:tabLst>
                <a:tab pos="533400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Для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обеспечения работы аппаратов в непрерывном режиме питания созданы мультироторные комплексы </a:t>
            </a:r>
            <a:r>
              <a:rPr lang="ru-RU" sz="2000" b="1" dirty="0">
                <a:solidFill>
                  <a:srgbClr val="61DDD1"/>
                </a:solidFill>
                <a:latin typeface="Corbel" panose="020B0503020204020204" pitchFamily="34" charset="0"/>
              </a:rPr>
              <a:t>ИТОМАК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до 450 т/час по твердому.</a:t>
            </a:r>
          </a:p>
          <a:p>
            <a:pPr lvl="0"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В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производстве концентраторов применяются современные устройства и материалы, ротационные уплотнения, полиуретан, капролон, биметаллы, используется лазерная и гидроабразивная резка.</a:t>
            </a:r>
            <a:endParaRPr lang="ru-RU" sz="2000" dirty="0">
              <a:solidFill>
                <a:srgbClr val="61DDD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3946" y="4431702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Центробежный концентратор</a:t>
            </a:r>
          </a:p>
          <a:p>
            <a:pPr algn="ctr"/>
            <a:r>
              <a:rPr lang="ru-RU" sz="1600" dirty="0">
                <a:latin typeface="Cambria" panose="02040503050406030204" pitchFamily="18" charset="0"/>
              </a:rPr>
              <a:t>ИТОМАК - </a:t>
            </a:r>
            <a:r>
              <a:rPr lang="ru-RU" sz="1600" dirty="0" smtClean="0">
                <a:latin typeface="Cambria" panose="02040503050406030204" pitchFamily="18" charset="0"/>
              </a:rPr>
              <a:t>КГ-5,0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80" y="1700808"/>
            <a:ext cx="2820328" cy="27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56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755576" y="548680"/>
            <a:ext cx="7704856" cy="510209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800" b="1" dirty="0">
                <a:latin typeface="Cambria" panose="02040503050406030204" pitchFamily="18" charset="0"/>
              </a:rPr>
              <a:t>Надежность аппаратов </a:t>
            </a:r>
            <a:r>
              <a:rPr lang="ru-RU" sz="2800" b="1" dirty="0" smtClean="0">
                <a:latin typeface="Cambria" panose="02040503050406030204" pitchFamily="18" charset="0"/>
              </a:rPr>
              <a:t>«ИТОМАК»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196752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1) На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обогатительных фабриках концентраторы работают на узко классифицированных и мелких продуктах. Так в ЮАР в г.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Велком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и г.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Крюгерсдорп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на шахтах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Мегамор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 и МОГАЛИ ГОЛД работают четыре концентратора ИТОМАК-КГ-20. Два из них с января 2001 года работают по сегодняшний день! А два других с ноября 2002 года.  С 2003 года в ЮАР налажено изготовление концентраторов ИТОМАК-КГ-40ДК.</a:t>
            </a:r>
          </a:p>
          <a:p>
            <a:pPr algn="just">
              <a:tabLst>
                <a:tab pos="4445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2)В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РФ на Зареченской обогатительной фабрике, Алтайский край, «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Уралэлектромедь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» с июля 2007 года эксплуатируются  два концентратора производительностью по 30 т/час с автоматическим контролем! Для извлечения золота перед селективной флотацией на полиметаллической фабрике.</a:t>
            </a:r>
          </a:p>
          <a:p>
            <a:pPr algn="just">
              <a:tabLst>
                <a:tab pos="4445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3) На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Коммунаровском руднике в Хакассии концентраторы ИТОМАК начали использоваться с 1997 года! В 2008 и 2011 годах последовательно были заказаны две пары концентраторов-автоматов для доводочного отделения ИТОМАК-КГ-5А.  Аппараты работают по сегодняшний день в круглосуточном режиме. </a:t>
            </a:r>
          </a:p>
        </p:txBody>
      </p:sp>
    </p:spTree>
    <p:extLst>
      <p:ext uri="{BB962C8B-B14F-4D97-AF65-F5344CB8AC3E}">
        <p14:creationId xmlns:p14="http://schemas.microsoft.com/office/powerpoint/2010/main" val="75588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616" y="33265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Наша компания осуществляет технологические консультации, шеф-монтаж, настройку концентраторов под конкретное сырье на местах.. При этом технологи выбирают оптимальный фактор разделения, степень сокращения, особенности автоматического контроля и форму конуса, с учетом характеристик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сырья.</a:t>
            </a:r>
          </a:p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Количество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выездов и человеко-дней в командировках  по запуску концентраторов и обогатительных комплексов наглядно показывают необходимость тесной связи с заказчиком:</a:t>
            </a:r>
            <a:endParaRPr lang="ru-RU" sz="2000" dirty="0">
              <a:solidFill>
                <a:srgbClr val="61DDD1"/>
              </a:solidFill>
              <a:effectLst/>
              <a:latin typeface="Corbel" panose="020B0503020204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93774"/>
              </p:ext>
            </p:extLst>
          </p:nvPr>
        </p:nvGraphicFramePr>
        <p:xfrm>
          <a:off x="611560" y="2996952"/>
          <a:ext cx="8064896" cy="342191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109848"/>
                <a:gridCol w="1183838"/>
                <a:gridCol w="1594746"/>
                <a:gridCol w="4176464"/>
              </a:tblGrid>
              <a:tr h="360040">
                <a:tc>
                  <a:txBody>
                    <a:bodyPr/>
                    <a:lstStyle/>
                    <a:p>
                      <a:pPr marL="44450" algn="ctr" defTabSz="914400" rtl="0" eaLnBrk="1" latinLnBrk="0" hangingPunct="1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 defTabSz="914400" rtl="0" eaLnBrk="1" latinLnBrk="0" hangingPunct="1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выездов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 defTabSz="914400" rtl="0" eaLnBrk="1" latinLnBrk="0" hangingPunct="1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дней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 defTabSz="914400" rtl="0" eaLnBrk="1" latinLnBrk="0" hangingPunct="1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Страны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B38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Кипр, Гана,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308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Танзания, Перу, Гана, Уганда, Турция, Казахстан,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США, Танзания, Казахстан,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Армения, Бурунди,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266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Вьетнам, Лаос,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Казахстан,Монголия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,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 Киргизия, Узбекистан, Монголия, Судан, РФ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1732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9587" y="4810383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Мультироторный комплекс</a:t>
            </a:r>
          </a:p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ИТОМАК-МК-120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5" name="Picture 2" descr="D:\Yuri\Work\Журналы\«Золотодобывающая промышленность»\2013.10\Фото\IMG_8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4538" r="19321" b="8390"/>
          <a:stretch/>
        </p:blipFill>
        <p:spPr bwMode="auto">
          <a:xfrm>
            <a:off x="323528" y="2096853"/>
            <a:ext cx="2676234" cy="27135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1412776"/>
            <a:ext cx="5688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Новинкой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являются мультироторные комплексы «Итомак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» созданные  на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базе нескольких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концентраторов с комплексом автоматического управления,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что исключает необходимость периодического перекрывания питания на время разгрузки концентраторов, обеспечивая тем самым непрерывность работы технологической линии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 	Объединённые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в один большой комплекс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такой системой,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концентраторы обеспечивают большую производительность и надежность работы.</a:t>
            </a:r>
          </a:p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Преимущества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мультироторных комплексов заключаются в простоте конструкции, возможности создания комплексов переменной производительности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55576" y="620689"/>
            <a:ext cx="7704856" cy="510209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 smtClean="0">
                <a:latin typeface="Cambria" panose="02040503050406030204" pitchFamily="18" charset="0"/>
              </a:rPr>
              <a:t>Мультироторные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latin typeface="Cambria" panose="02040503050406030204" pitchFamily="18" charset="0"/>
              </a:rPr>
              <a:t>комплексы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Другая 7">
      <a:dk1>
        <a:sysClr val="windowText" lastClr="000000"/>
      </a:dk1>
      <a:lt1>
        <a:sysClr val="window" lastClr="FFFFFF"/>
      </a:lt1>
      <a:dk2>
        <a:srgbClr val="039382"/>
      </a:dk2>
      <a:lt2>
        <a:srgbClr val="FFFFFF"/>
      </a:lt2>
      <a:accent1>
        <a:srgbClr val="FFFFF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1076</TotalTime>
  <Words>580</Words>
  <Application>Microsoft Office PowerPoint</Application>
  <PresentationFormat>Экран (4:3)</PresentationFormat>
  <Paragraphs>141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Kilter</vt:lpstr>
      <vt:lpstr>ИЗ ЧЕГО СКЛАДЫВАЮТСЯ ПРЕИМУЩЕСТВА РОССИЙСКИХ КОНЦЕНТРАТОРОВ «ИТОМАК».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ДОВОДОЧНЫЕ МОДУЛИ</dc:title>
  <dc:creator>Freeman</dc:creator>
  <cp:lastModifiedBy>Freeman</cp:lastModifiedBy>
  <cp:revision>122</cp:revision>
  <dcterms:created xsi:type="dcterms:W3CDTF">2013-11-05T09:06:02Z</dcterms:created>
  <dcterms:modified xsi:type="dcterms:W3CDTF">2017-11-07T11:04:29Z</dcterms:modified>
</cp:coreProperties>
</file>